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6" r:id="rId8"/>
    <p:sldId id="261" r:id="rId9"/>
    <p:sldId id="263" r:id="rId10"/>
    <p:sldId id="264" r:id="rId11"/>
    <p:sldId id="265"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BEE39-1D2E-485E-B7E3-0C4A2D360FF7}" v="6" dt="2024-02-27T19:34:07.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25CC-1A69-1A07-247C-DFDB730B1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5A07B9-05A6-B101-9E77-CBE7D3C58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825CAF-D7F9-1DE1-D122-E8DB48E699FE}"/>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5" name="Footer Placeholder 4">
            <a:extLst>
              <a:ext uri="{FF2B5EF4-FFF2-40B4-BE49-F238E27FC236}">
                <a16:creationId xmlns:a16="http://schemas.microsoft.com/office/drawing/2014/main" id="{6F17F2D4-1BC2-427A-7B49-1662E4153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2ECA0-A0F5-94DB-AD42-D98DDB1BE5A4}"/>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353782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7F53-FABC-4A3A-8040-77ED3942E3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ACFB6-CD92-BA18-DB0D-AD79818796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FA793-AFB6-7946-ADD2-8ACEF55283EA}"/>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5" name="Footer Placeholder 4">
            <a:extLst>
              <a:ext uri="{FF2B5EF4-FFF2-40B4-BE49-F238E27FC236}">
                <a16:creationId xmlns:a16="http://schemas.microsoft.com/office/drawing/2014/main" id="{D63BDF20-DBAA-8041-BC89-17E6415F3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BC004-BDE7-48FF-16D1-FF4E0AD72221}"/>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315416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785AE7-8C08-5406-48C4-3E6EC76EF6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742B9-7E9F-5374-08A6-B75100D12B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AEFE0-8CEA-758B-F865-3F21BA05F8A8}"/>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5" name="Footer Placeholder 4">
            <a:extLst>
              <a:ext uri="{FF2B5EF4-FFF2-40B4-BE49-F238E27FC236}">
                <a16:creationId xmlns:a16="http://schemas.microsoft.com/office/drawing/2014/main" id="{8B1C9696-DBBD-33EB-5A49-1E3CF3504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E5AB2-B544-79F0-962A-3CCE50C68377}"/>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245993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5CCD-866C-25F8-C10F-5DC6773279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FE1F-42CC-0B64-2DFD-DDD34EB2D1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1A206-D65B-3793-4536-D0BF9341A8A9}"/>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5" name="Footer Placeholder 4">
            <a:extLst>
              <a:ext uri="{FF2B5EF4-FFF2-40B4-BE49-F238E27FC236}">
                <a16:creationId xmlns:a16="http://schemas.microsoft.com/office/drawing/2014/main" id="{2DE9809E-FAD3-005B-A8D9-77A4A5B53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FE3B1-44CF-CA73-7D86-8D811A30C5FF}"/>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202780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C5E8-B4FF-0245-36F4-E354E486AA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982AA3-E67C-5FC8-707E-009ED76643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092A3-582D-4509-1028-181B0D42F36E}"/>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5" name="Footer Placeholder 4">
            <a:extLst>
              <a:ext uri="{FF2B5EF4-FFF2-40B4-BE49-F238E27FC236}">
                <a16:creationId xmlns:a16="http://schemas.microsoft.com/office/drawing/2014/main" id="{EDB9209D-B9ED-594E-21BA-2765FAE9B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40D85-19DB-94F8-274E-AFC23A026520}"/>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148379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F6F7-EB86-48C4-CFD7-8CE00DF575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BBE645-8E26-B121-9843-B6050B6E08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258FB-59B6-17D0-7404-E3270E5870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01C6A1-4B3B-7F59-03DD-DB01BB08509A}"/>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6" name="Footer Placeholder 5">
            <a:extLst>
              <a:ext uri="{FF2B5EF4-FFF2-40B4-BE49-F238E27FC236}">
                <a16:creationId xmlns:a16="http://schemas.microsoft.com/office/drawing/2014/main" id="{542A38E9-B076-CB19-CB1D-1DAFE15D0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7569D8-A7DE-6BF9-D323-9E5C21018AEB}"/>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315032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69C4-D73B-B5F6-A6BA-F0C19F17A0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E64D7-5164-6D63-6E00-4721293152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815154-9B39-1AFC-BD78-A5ACE81847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E9CD3-3E80-7D59-505B-1E86B1CCB8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510CC-FF14-B3CA-F0F3-BA80B1BB20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839A12-BB7D-1DE8-8886-4FD89393AB7C}"/>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8" name="Footer Placeholder 7">
            <a:extLst>
              <a:ext uri="{FF2B5EF4-FFF2-40B4-BE49-F238E27FC236}">
                <a16:creationId xmlns:a16="http://schemas.microsoft.com/office/drawing/2014/main" id="{39B44A76-FCB6-D27C-0577-5F48A0E484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B38A7C-CB18-3801-33D8-7CAD3C6CD5FD}"/>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291786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9BA6-B3C9-1908-8917-D7DB1FD3F8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24B23-6E90-A3FA-5479-F593FA4B6454}"/>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4" name="Footer Placeholder 3">
            <a:extLst>
              <a:ext uri="{FF2B5EF4-FFF2-40B4-BE49-F238E27FC236}">
                <a16:creationId xmlns:a16="http://schemas.microsoft.com/office/drawing/2014/main" id="{7EE1F5B7-DD7A-B0A7-9282-3127C47542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678902-2272-BBC0-9877-5B86416337B1}"/>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394593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AE5573-7F63-CF56-9248-EF35B2A61659}"/>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3" name="Footer Placeholder 2">
            <a:extLst>
              <a:ext uri="{FF2B5EF4-FFF2-40B4-BE49-F238E27FC236}">
                <a16:creationId xmlns:a16="http://schemas.microsoft.com/office/drawing/2014/main" id="{81722E6D-88EC-9E20-8432-A6C707EB89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76A6EC-733E-D5C1-FBEC-A26C52616B62}"/>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193937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68E3-D781-B088-1B9C-C25AFA05A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1F808-32B2-D88F-179E-A8BA75AD2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122B63-1E55-07EF-C658-F3B03F48C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6E8F9-AE1F-273B-C011-28CA07C7F9F6}"/>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6" name="Footer Placeholder 5">
            <a:extLst>
              <a:ext uri="{FF2B5EF4-FFF2-40B4-BE49-F238E27FC236}">
                <a16:creationId xmlns:a16="http://schemas.microsoft.com/office/drawing/2014/main" id="{08EDA89D-BEC2-827F-0D0C-CC9E1A9D2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9403F-F5F5-4E4D-EF2B-7744C1CC8AD8}"/>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226168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DDD-DF38-B97C-955D-D580D458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9B06A5-7A8B-E127-98F3-D779B96A7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B608E-3D28-052E-E1C5-2467F5E15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BFFFB-B654-6C28-D293-94B62DCE5ED1}"/>
              </a:ext>
            </a:extLst>
          </p:cNvPr>
          <p:cNvSpPr>
            <a:spLocks noGrp="1"/>
          </p:cNvSpPr>
          <p:nvPr>
            <p:ph type="dt" sz="half" idx="10"/>
          </p:nvPr>
        </p:nvSpPr>
        <p:spPr/>
        <p:txBody>
          <a:bodyPr/>
          <a:lstStyle/>
          <a:p>
            <a:fld id="{DD5A0235-C8ED-4993-91B6-5DDAF2A23C12}" type="datetimeFigureOut">
              <a:rPr lang="en-US" smtClean="0"/>
              <a:t>11/8/2024</a:t>
            </a:fld>
            <a:endParaRPr lang="en-US"/>
          </a:p>
        </p:txBody>
      </p:sp>
      <p:sp>
        <p:nvSpPr>
          <p:cNvPr id="6" name="Footer Placeholder 5">
            <a:extLst>
              <a:ext uri="{FF2B5EF4-FFF2-40B4-BE49-F238E27FC236}">
                <a16:creationId xmlns:a16="http://schemas.microsoft.com/office/drawing/2014/main" id="{BE06AD94-E16C-2F77-AD84-4E41C80589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39CE04-04C5-B6B4-827B-6E5C0554833F}"/>
              </a:ext>
            </a:extLst>
          </p:cNvPr>
          <p:cNvSpPr>
            <a:spLocks noGrp="1"/>
          </p:cNvSpPr>
          <p:nvPr>
            <p:ph type="sldNum" sz="quarter" idx="12"/>
          </p:nvPr>
        </p:nvSpPr>
        <p:spPr/>
        <p:txBody>
          <a:bodyPr/>
          <a:lstStyle/>
          <a:p>
            <a:fld id="{915B1035-0C0C-43C6-86AF-6C9085C29802}" type="slidenum">
              <a:rPr lang="en-US" smtClean="0"/>
              <a:t>‹#›</a:t>
            </a:fld>
            <a:endParaRPr lang="en-US"/>
          </a:p>
        </p:txBody>
      </p:sp>
    </p:spTree>
    <p:extLst>
      <p:ext uri="{BB962C8B-B14F-4D97-AF65-F5344CB8AC3E}">
        <p14:creationId xmlns:p14="http://schemas.microsoft.com/office/powerpoint/2010/main" val="402235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CB0308-8183-599D-9A3A-F8B4EF72F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456ECF-C2E3-5EF8-1D45-A637DD13B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91841-E6DD-155C-3F6A-438C1CAE66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A0235-C8ED-4993-91B6-5DDAF2A23C12}" type="datetimeFigureOut">
              <a:rPr lang="en-US" smtClean="0"/>
              <a:t>11/8/2024</a:t>
            </a:fld>
            <a:endParaRPr lang="en-US"/>
          </a:p>
        </p:txBody>
      </p:sp>
      <p:sp>
        <p:nvSpPr>
          <p:cNvPr id="5" name="Footer Placeholder 4">
            <a:extLst>
              <a:ext uri="{FF2B5EF4-FFF2-40B4-BE49-F238E27FC236}">
                <a16:creationId xmlns:a16="http://schemas.microsoft.com/office/drawing/2014/main" id="{869746AF-017C-29B4-FDBA-2DB7CEEC4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DE542-20EA-32B2-DB73-13F9F51038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B1035-0C0C-43C6-86AF-6C9085C29802}" type="slidenum">
              <a:rPr lang="en-US" smtClean="0"/>
              <a:t>‹#›</a:t>
            </a:fld>
            <a:endParaRPr lang="en-US"/>
          </a:p>
        </p:txBody>
      </p:sp>
    </p:spTree>
    <p:extLst>
      <p:ext uri="{BB962C8B-B14F-4D97-AF65-F5344CB8AC3E}">
        <p14:creationId xmlns:p14="http://schemas.microsoft.com/office/powerpoint/2010/main" val="153950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398B-9EE0-9BA6-C6B8-23B2234F6CAF}"/>
              </a:ext>
            </a:extLst>
          </p:cNvPr>
          <p:cNvSpPr>
            <a:spLocks noGrp="1"/>
          </p:cNvSpPr>
          <p:nvPr>
            <p:ph type="ctrTitle"/>
          </p:nvPr>
        </p:nvSpPr>
        <p:spPr/>
        <p:txBody>
          <a:bodyPr/>
          <a:lstStyle/>
          <a:p>
            <a:r>
              <a:rPr lang="en-US" dirty="0"/>
              <a:t>Feed Manufacturing</a:t>
            </a:r>
          </a:p>
        </p:txBody>
      </p:sp>
    </p:spTree>
    <p:extLst>
      <p:ext uri="{BB962C8B-B14F-4D97-AF65-F5344CB8AC3E}">
        <p14:creationId xmlns:p14="http://schemas.microsoft.com/office/powerpoint/2010/main" val="40803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58C6-F7DC-76A3-8C64-47F93309B0F0}"/>
              </a:ext>
            </a:extLst>
          </p:cNvPr>
          <p:cNvSpPr>
            <a:spLocks noGrp="1"/>
          </p:cNvSpPr>
          <p:nvPr>
            <p:ph type="title"/>
          </p:nvPr>
        </p:nvSpPr>
        <p:spPr/>
        <p:txBody>
          <a:bodyPr/>
          <a:lstStyle/>
          <a:p>
            <a:r>
              <a:rPr lang="en-US" dirty="0"/>
              <a:t>Step 7</a:t>
            </a:r>
          </a:p>
        </p:txBody>
      </p:sp>
      <p:sp>
        <p:nvSpPr>
          <p:cNvPr id="3" name="Content Placeholder 2">
            <a:extLst>
              <a:ext uri="{FF2B5EF4-FFF2-40B4-BE49-F238E27FC236}">
                <a16:creationId xmlns:a16="http://schemas.microsoft.com/office/drawing/2014/main" id="{47B8AE1D-772C-993F-445C-5BBAAE35B165}"/>
              </a:ext>
            </a:extLst>
          </p:cNvPr>
          <p:cNvSpPr>
            <a:spLocks noGrp="1"/>
          </p:cNvSpPr>
          <p:nvPr>
            <p:ph idx="1"/>
          </p:nvPr>
        </p:nvSpPr>
        <p:spPr/>
        <p:txBody>
          <a:bodyPr/>
          <a:lstStyle/>
          <a:p>
            <a:pPr marL="0" marR="0" lvl="0" indent="0">
              <a:lnSpc>
                <a:spcPct val="150000"/>
              </a:lnSpc>
              <a:spcBef>
                <a:spcPts val="0"/>
              </a:spcBef>
              <a:spcAft>
                <a:spcPts val="290"/>
              </a:spcAft>
              <a:buNone/>
              <a:tabLst>
                <a:tab pos="457200" algn="l"/>
              </a:tabLst>
            </a:pPr>
            <a:r>
              <a:rPr lang="en-US" sz="2800" dirty="0">
                <a:solidFill>
                  <a:srgbClr val="000000"/>
                </a:solidFill>
                <a:effectLst/>
                <a:latin typeface="Arial" panose="020B0604020202020204" pitchFamily="34" charset="0"/>
                <a:ea typeface="Times New Roman" panose="02020603050405020304" pitchFamily="18" charset="0"/>
              </a:rPr>
              <a:t>In the case of pelleted feeds, sometimes liquids may be applied to the outside of the pellet instead of inside the mixer. </a:t>
            </a:r>
            <a:endParaRPr lang="en-US" sz="2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2145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ABF1-5842-4D9F-A779-772A2C496F67}"/>
              </a:ext>
            </a:extLst>
          </p:cNvPr>
          <p:cNvSpPr>
            <a:spLocks noGrp="1"/>
          </p:cNvSpPr>
          <p:nvPr>
            <p:ph type="title"/>
          </p:nvPr>
        </p:nvSpPr>
        <p:spPr/>
        <p:txBody>
          <a:bodyPr/>
          <a:lstStyle/>
          <a:p>
            <a:r>
              <a:rPr lang="en-US" dirty="0"/>
              <a:t>Step 8: Load Out</a:t>
            </a:r>
          </a:p>
        </p:txBody>
      </p:sp>
      <p:sp>
        <p:nvSpPr>
          <p:cNvPr id="3" name="Content Placeholder 2">
            <a:extLst>
              <a:ext uri="{FF2B5EF4-FFF2-40B4-BE49-F238E27FC236}">
                <a16:creationId xmlns:a16="http://schemas.microsoft.com/office/drawing/2014/main" id="{F9F45458-B722-93D1-7259-136F9DC34169}"/>
              </a:ext>
            </a:extLst>
          </p:cNvPr>
          <p:cNvSpPr>
            <a:spLocks noGrp="1"/>
          </p:cNvSpPr>
          <p:nvPr>
            <p:ph idx="1"/>
          </p:nvPr>
        </p:nvSpPr>
        <p:spPr/>
        <p:txBody>
          <a:bodyPr/>
          <a:lstStyle/>
          <a:p>
            <a:pPr marL="0" indent="0">
              <a:lnSpc>
                <a:spcPct val="150000"/>
              </a:lnSpc>
              <a:buNone/>
            </a:pPr>
            <a:r>
              <a:rPr lang="en-US" sz="2800" dirty="0">
                <a:solidFill>
                  <a:srgbClr val="000000"/>
                </a:solidFill>
                <a:effectLst/>
                <a:latin typeface="Arial" panose="020B0604020202020204" pitchFamily="34" charset="0"/>
                <a:ea typeface="Times New Roman" panose="02020603050405020304" pitchFamily="18" charset="0"/>
              </a:rPr>
              <a:t>Regardless of the form, finished feeds are then loaded into bulk trucks or bagged and then exit the facility.</a:t>
            </a:r>
            <a:r>
              <a:rPr lang="en-US" sz="2800" dirty="0">
                <a:solidFill>
                  <a:srgbClr val="000000"/>
                </a:solidFill>
                <a:effectLst/>
                <a:latin typeface="Times New Roman" panose="02020603050405020304" pitchFamily="18" charset="0"/>
                <a:ea typeface="Times New Roman" panose="02020603050405020304" pitchFamily="18" charset="0"/>
              </a:rPr>
              <a:t> </a:t>
            </a:r>
          </a:p>
          <a:p>
            <a:endParaRPr lang="en-US" dirty="0"/>
          </a:p>
        </p:txBody>
      </p:sp>
      <p:pic>
        <p:nvPicPr>
          <p:cNvPr id="4" name="Picture 4" descr="Mill-55">
            <a:extLst>
              <a:ext uri="{FF2B5EF4-FFF2-40B4-BE49-F238E27FC236}">
                <a16:creationId xmlns:a16="http://schemas.microsoft.com/office/drawing/2014/main" id="{A5D77C3D-CC6D-0CB9-DB88-E4233FCB5D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5751" y="3274888"/>
            <a:ext cx="1890888" cy="299158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jonesc\Dropbox\Feed Photos\Taken By Cassie\IMG_1920.JPG">
            <a:extLst>
              <a:ext uri="{FF2B5EF4-FFF2-40B4-BE49-F238E27FC236}">
                <a16:creationId xmlns:a16="http://schemas.microsoft.com/office/drawing/2014/main" id="{7DAADD53-E6B1-17DF-96D0-40241D057A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08" r="24368"/>
          <a:stretch/>
        </p:blipFill>
        <p:spPr bwMode="auto">
          <a:xfrm rot="5400000">
            <a:off x="1082415" y="3571947"/>
            <a:ext cx="2926975" cy="26410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BF1FFB8-796D-06ED-2218-EBCCAEA59E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26" y="3651707"/>
            <a:ext cx="3722342" cy="2481561"/>
          </a:xfrm>
          <a:prstGeom prst="rect">
            <a:avLst/>
          </a:prstGeom>
        </p:spPr>
      </p:pic>
    </p:spTree>
    <p:extLst>
      <p:ext uri="{BB962C8B-B14F-4D97-AF65-F5344CB8AC3E}">
        <p14:creationId xmlns:p14="http://schemas.microsoft.com/office/powerpoint/2010/main" val="287201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484D-8F45-5FF7-BB87-6BEE51FBAEA6}"/>
              </a:ext>
            </a:extLst>
          </p:cNvPr>
          <p:cNvSpPr>
            <a:spLocks noGrp="1"/>
          </p:cNvSpPr>
          <p:nvPr>
            <p:ph type="title"/>
          </p:nvPr>
        </p:nvSpPr>
        <p:spPr/>
        <p:txBody>
          <a:bodyPr/>
          <a:lstStyle/>
          <a:p>
            <a:r>
              <a:rPr lang="en-US" dirty="0"/>
              <a:t>Feed Production Flow Chart</a:t>
            </a:r>
          </a:p>
        </p:txBody>
      </p:sp>
      <p:pic>
        <p:nvPicPr>
          <p:cNvPr id="6" name="Picture 5">
            <a:extLst>
              <a:ext uri="{FF2B5EF4-FFF2-40B4-BE49-F238E27FC236}">
                <a16:creationId xmlns:a16="http://schemas.microsoft.com/office/drawing/2014/main" id="{3BF7097F-3AC6-FA18-3BF5-34B04A290D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411" y="1811670"/>
            <a:ext cx="8284050" cy="4253570"/>
          </a:xfrm>
          <a:prstGeom prst="rect">
            <a:avLst/>
          </a:prstGeom>
        </p:spPr>
      </p:pic>
    </p:spTree>
    <p:extLst>
      <p:ext uri="{BB962C8B-B14F-4D97-AF65-F5344CB8AC3E}">
        <p14:creationId xmlns:p14="http://schemas.microsoft.com/office/powerpoint/2010/main" val="293430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F703-70DB-BF89-5E8F-D625BAE66CD4}"/>
              </a:ext>
            </a:extLst>
          </p:cNvPr>
          <p:cNvSpPr>
            <a:spLocks noGrp="1"/>
          </p:cNvSpPr>
          <p:nvPr>
            <p:ph type="title"/>
          </p:nvPr>
        </p:nvSpPr>
        <p:spPr/>
        <p:txBody>
          <a:bodyPr/>
          <a:lstStyle/>
          <a:p>
            <a:r>
              <a:rPr lang="en-US" dirty="0"/>
              <a:t>Grinding Type by Species</a:t>
            </a:r>
          </a:p>
        </p:txBody>
      </p:sp>
      <p:pic>
        <p:nvPicPr>
          <p:cNvPr id="4" name="Picture 3" descr="Table&#10;&#10;Description automatically generated">
            <a:extLst>
              <a:ext uri="{FF2B5EF4-FFF2-40B4-BE49-F238E27FC236}">
                <a16:creationId xmlns:a16="http://schemas.microsoft.com/office/drawing/2014/main" id="{F6B990D4-9945-849D-0F07-CD585AA9F5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3" t="12502" b="4284"/>
          <a:stretch/>
        </p:blipFill>
        <p:spPr bwMode="auto">
          <a:xfrm>
            <a:off x="2275167" y="1998416"/>
            <a:ext cx="7102243" cy="39661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272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404A-0F41-973A-D403-CBC4DFC0FE13}"/>
              </a:ext>
            </a:extLst>
          </p:cNvPr>
          <p:cNvSpPr>
            <a:spLocks noGrp="1"/>
          </p:cNvSpPr>
          <p:nvPr>
            <p:ph type="title"/>
          </p:nvPr>
        </p:nvSpPr>
        <p:spPr/>
        <p:txBody>
          <a:bodyPr/>
          <a:lstStyle/>
          <a:p>
            <a:r>
              <a:rPr lang="en-US" dirty="0"/>
              <a:t>Cereal Feed Mill</a:t>
            </a:r>
          </a:p>
        </p:txBody>
      </p:sp>
      <p:sp>
        <p:nvSpPr>
          <p:cNvPr id="3" name="Content Placeholder 2">
            <a:extLst>
              <a:ext uri="{FF2B5EF4-FFF2-40B4-BE49-F238E27FC236}">
                <a16:creationId xmlns:a16="http://schemas.microsoft.com/office/drawing/2014/main" id="{27A2FF10-C37F-DFE9-5084-513E19FAE2B8}"/>
              </a:ext>
            </a:extLst>
          </p:cNvPr>
          <p:cNvSpPr>
            <a:spLocks noGrp="1"/>
          </p:cNvSpPr>
          <p:nvPr>
            <p:ph idx="1"/>
          </p:nvPr>
        </p:nvSpPr>
        <p:spPr/>
        <p:txBody>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rPr>
              <a:t>Materials (per group)</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3 cups of 3 varieties of cereal </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1 quart container with lid </a:t>
            </a:r>
            <a:endParaRPr lang="en-US" sz="1800" dirty="0">
              <a:effectLst/>
              <a:latin typeface="Times New Roman" panose="02020603050405020304" pitchFamily="18" charset="0"/>
              <a:ea typeface="Calibri" panose="020F0502020204030204" pitchFamily="34" charset="0"/>
            </a:endParaRPr>
          </a:p>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rPr>
              <a:t>Directions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Times New Roman" panose="02020603050405020304" pitchFamily="18" charset="0"/>
              </a:rPr>
              <a:t>Add 3 cups of 3 varieties of cereal to the container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Times New Roman" panose="02020603050405020304" pitchFamily="18" charset="0"/>
              </a:rPr>
              <a:t>Mix the cereal by shaking the container for 15 seconds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Times New Roman" panose="02020603050405020304" pitchFamily="18" charset="0"/>
              </a:rPr>
              <a:t>After the cereals are mixed, sort the cereals back into the original separate cereals. Note how easy the cereals are to separate. This is what animals do if allowed to pick and choose what they want to eat.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Times New Roman" panose="02020603050405020304" pitchFamily="18" charset="0"/>
              </a:rPr>
              <a:t>Place each separated cereal into a plastic bag and smash each with your fist or a book.</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Times New Roman" panose="02020603050405020304" pitchFamily="18" charset="0"/>
              </a:rPr>
              <a:t>Once smashed, mix the cereals together again in the container.</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Times New Roman" panose="02020603050405020304" pitchFamily="18" charset="0"/>
              </a:rPr>
              <a:t>Try to separate each cereal again.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3189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2E58-75C1-3F86-18D2-19399C00C73B}"/>
              </a:ext>
            </a:extLst>
          </p:cNvPr>
          <p:cNvSpPr>
            <a:spLocks noGrp="1"/>
          </p:cNvSpPr>
          <p:nvPr>
            <p:ph type="title"/>
          </p:nvPr>
        </p:nvSpPr>
        <p:spPr/>
        <p:txBody>
          <a:bodyPr/>
          <a:lstStyle/>
          <a:p>
            <a:r>
              <a:rPr lang="en-US" dirty="0"/>
              <a:t>Step 1</a:t>
            </a:r>
          </a:p>
        </p:txBody>
      </p:sp>
      <p:sp>
        <p:nvSpPr>
          <p:cNvPr id="3" name="Content Placeholder 2">
            <a:extLst>
              <a:ext uri="{FF2B5EF4-FFF2-40B4-BE49-F238E27FC236}">
                <a16:creationId xmlns:a16="http://schemas.microsoft.com/office/drawing/2014/main" id="{771032FA-2DE4-5EC6-74FE-D9A473D48746}"/>
              </a:ext>
            </a:extLst>
          </p:cNvPr>
          <p:cNvSpPr>
            <a:spLocks noGrp="1"/>
          </p:cNvSpPr>
          <p:nvPr>
            <p:ph idx="1"/>
          </p:nvPr>
        </p:nvSpPr>
        <p:spPr/>
        <p:txBody>
          <a:bodyPr>
            <a:normAutofit/>
          </a:bodyPr>
          <a:lstStyle/>
          <a:p>
            <a:pPr marL="0" marR="0" lvl="0" indent="0">
              <a:spcBef>
                <a:spcPts val="0"/>
              </a:spcBef>
              <a:spcAft>
                <a:spcPts val="290"/>
              </a:spcAft>
              <a:buNone/>
              <a:tabLst>
                <a:tab pos="457200" algn="l"/>
              </a:tabLst>
            </a:pPr>
            <a:r>
              <a:rPr lang="en-US" dirty="0">
                <a:solidFill>
                  <a:srgbClr val="000000"/>
                </a:solidFill>
                <a:effectLst/>
                <a:latin typeface="Arial" panose="020B0604020202020204" pitchFamily="34" charset="0"/>
                <a:ea typeface="Times New Roman" panose="02020603050405020304" pitchFamily="18" charset="0"/>
              </a:rPr>
              <a:t>First, bulk or bagged ingredients are </a:t>
            </a:r>
            <a:r>
              <a:rPr lang="en-US" u="sng" dirty="0">
                <a:solidFill>
                  <a:srgbClr val="000000"/>
                </a:solidFill>
                <a:effectLst/>
                <a:latin typeface="Arial" panose="020B0604020202020204" pitchFamily="34" charset="0"/>
                <a:ea typeface="Times New Roman" panose="02020603050405020304" pitchFamily="18" charset="0"/>
              </a:rPr>
              <a:t>received</a:t>
            </a:r>
            <a:r>
              <a:rPr lang="en-US" dirty="0">
                <a:solidFill>
                  <a:srgbClr val="000000"/>
                </a:solidFill>
                <a:effectLst/>
                <a:latin typeface="Arial" panose="020B0604020202020204" pitchFamily="34" charset="0"/>
                <a:ea typeface="Times New Roman" panose="02020603050405020304" pitchFamily="18" charset="0"/>
              </a:rPr>
              <a:t> from trains or trucks. </a:t>
            </a:r>
            <a:endParaRPr lang="en-US"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pic>
        <p:nvPicPr>
          <p:cNvPr id="4" name="Picture 2" descr="P1010016">
            <a:extLst>
              <a:ext uri="{FF2B5EF4-FFF2-40B4-BE49-F238E27FC236}">
                <a16:creationId xmlns:a16="http://schemas.microsoft.com/office/drawing/2014/main" id="{CDE3F36F-BE03-BF6D-28E5-98124E56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803" y="3216275"/>
            <a:ext cx="3948113" cy="296068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Photo of truck unloading corn into receiving hopper" title="Ingredient Receiving">
            <a:extLst>
              <a:ext uri="{FF2B5EF4-FFF2-40B4-BE49-F238E27FC236}">
                <a16:creationId xmlns:a16="http://schemas.microsoft.com/office/drawing/2014/main" id="{CA6E7FC4-F3BB-1CE7-5F78-56FB5805F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844" y="2567484"/>
            <a:ext cx="2808312" cy="3744416"/>
          </a:xfrm>
          <a:prstGeom prst="rect">
            <a:avLst/>
          </a:prstGeom>
          <a:ln>
            <a:solidFill>
              <a:schemeClr val="tx1"/>
            </a:solidFill>
          </a:ln>
        </p:spPr>
      </p:pic>
      <p:pic>
        <p:nvPicPr>
          <p:cNvPr id="6" name="Picture 4" descr="P1010037">
            <a:extLst>
              <a:ext uri="{FF2B5EF4-FFF2-40B4-BE49-F238E27FC236}">
                <a16:creationId xmlns:a16="http://schemas.microsoft.com/office/drawing/2014/main" id="{AA9741DD-92D8-E607-3246-2D9152377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69" y="3253096"/>
            <a:ext cx="3988446" cy="299133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5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6995-1E06-180F-18AF-67517A679D53}"/>
              </a:ext>
            </a:extLst>
          </p:cNvPr>
          <p:cNvSpPr>
            <a:spLocks noGrp="1"/>
          </p:cNvSpPr>
          <p:nvPr>
            <p:ph type="title"/>
          </p:nvPr>
        </p:nvSpPr>
        <p:spPr/>
        <p:txBody>
          <a:bodyPr/>
          <a:lstStyle/>
          <a:p>
            <a:r>
              <a:rPr lang="en-US" dirty="0"/>
              <a:t>Step 2</a:t>
            </a:r>
          </a:p>
        </p:txBody>
      </p:sp>
      <p:sp>
        <p:nvSpPr>
          <p:cNvPr id="3" name="Content Placeholder 2">
            <a:extLst>
              <a:ext uri="{FF2B5EF4-FFF2-40B4-BE49-F238E27FC236}">
                <a16:creationId xmlns:a16="http://schemas.microsoft.com/office/drawing/2014/main" id="{6AF51E28-B063-3828-C4C3-777D1E1CE646}"/>
              </a:ext>
            </a:extLst>
          </p:cNvPr>
          <p:cNvSpPr>
            <a:spLocks noGrp="1"/>
          </p:cNvSpPr>
          <p:nvPr>
            <p:ph idx="1"/>
          </p:nvPr>
        </p:nvSpPr>
        <p:spPr/>
        <p:txBody>
          <a:bodyPr>
            <a:normAutofit/>
          </a:bodyPr>
          <a:lstStyle/>
          <a:p>
            <a:pPr marL="0" marR="0" lvl="0" indent="0">
              <a:lnSpc>
                <a:spcPct val="150000"/>
              </a:lnSpc>
              <a:spcBef>
                <a:spcPts val="0"/>
              </a:spcBef>
              <a:spcAft>
                <a:spcPts val="290"/>
              </a:spcAft>
              <a:buNone/>
              <a:tabLst>
                <a:tab pos="457200" algn="l"/>
              </a:tabLst>
            </a:pPr>
            <a:r>
              <a:rPr lang="en-US" sz="2800" dirty="0">
                <a:solidFill>
                  <a:srgbClr val="000000"/>
                </a:solidFill>
                <a:effectLst/>
                <a:latin typeface="Arial" panose="020B0604020202020204" pitchFamily="34" charset="0"/>
                <a:ea typeface="Times New Roman" panose="02020603050405020304" pitchFamily="18" charset="0"/>
              </a:rPr>
              <a:t>Ingredients come in three major groups –</a:t>
            </a:r>
          </a:p>
          <a:p>
            <a:pPr marL="514350" marR="0" lvl="0" indent="-514350">
              <a:lnSpc>
                <a:spcPct val="150000"/>
              </a:lnSpc>
              <a:spcBef>
                <a:spcPts val="0"/>
              </a:spcBef>
              <a:spcAft>
                <a:spcPts val="290"/>
              </a:spcAft>
              <a:buFont typeface="+mj-lt"/>
              <a:buAutoNum type="arabicPeriod"/>
              <a:tabLst>
                <a:tab pos="457200" algn="l"/>
              </a:tabLst>
            </a:pPr>
            <a:r>
              <a:rPr lang="en-US" u="sng" dirty="0">
                <a:solidFill>
                  <a:srgbClr val="000000"/>
                </a:solidFill>
                <a:latin typeface="Arial" panose="020B0604020202020204" pitchFamily="34" charset="0"/>
                <a:ea typeface="Times New Roman" panose="02020603050405020304" pitchFamily="18" charset="0"/>
              </a:rPr>
              <a:t>C</a:t>
            </a:r>
            <a:r>
              <a:rPr lang="en-US" sz="2800" u="sng" dirty="0">
                <a:solidFill>
                  <a:srgbClr val="000000"/>
                </a:solidFill>
                <a:effectLst/>
                <a:latin typeface="Arial" panose="020B0604020202020204" pitchFamily="34" charset="0"/>
                <a:ea typeface="Times New Roman" panose="02020603050405020304" pitchFamily="18" charset="0"/>
              </a:rPr>
              <a:t>ereal grains</a:t>
            </a:r>
            <a:r>
              <a:rPr lang="en-US" sz="2800" dirty="0">
                <a:solidFill>
                  <a:srgbClr val="000000"/>
                </a:solidFill>
                <a:effectLst/>
                <a:latin typeface="Arial" panose="020B0604020202020204" pitchFamily="34" charset="0"/>
                <a:ea typeface="Times New Roman" panose="02020603050405020304" pitchFamily="18" charset="0"/>
              </a:rPr>
              <a:t> that must be ground prior to use</a:t>
            </a:r>
            <a:endParaRPr lang="en-US" dirty="0">
              <a:solidFill>
                <a:srgbClr val="000000"/>
              </a:solidFill>
              <a:latin typeface="Arial" panose="020B0604020202020204" pitchFamily="34" charset="0"/>
              <a:ea typeface="Times New Roman" panose="02020603050405020304" pitchFamily="18" charset="0"/>
            </a:endParaRPr>
          </a:p>
          <a:p>
            <a:pPr marL="514350" marR="0" lvl="0" indent="-514350">
              <a:lnSpc>
                <a:spcPct val="150000"/>
              </a:lnSpc>
              <a:spcBef>
                <a:spcPts val="0"/>
              </a:spcBef>
              <a:spcAft>
                <a:spcPts val="290"/>
              </a:spcAft>
              <a:buFont typeface="+mj-lt"/>
              <a:buAutoNum type="arabicPeriod"/>
              <a:tabLst>
                <a:tab pos="457200" algn="l"/>
              </a:tabLst>
            </a:pPr>
            <a:r>
              <a:rPr lang="en-US" sz="2800" dirty="0">
                <a:solidFill>
                  <a:srgbClr val="000000"/>
                </a:solidFill>
                <a:effectLst/>
                <a:latin typeface="Arial" panose="020B0604020202020204" pitchFamily="34" charset="0"/>
                <a:ea typeface="Times New Roman" panose="02020603050405020304" pitchFamily="18" charset="0"/>
              </a:rPr>
              <a:t>Ready to use </a:t>
            </a:r>
            <a:r>
              <a:rPr lang="en-US" sz="2800" u="sng" dirty="0" err="1">
                <a:solidFill>
                  <a:srgbClr val="000000"/>
                </a:solidFill>
                <a:effectLst/>
                <a:latin typeface="Arial" panose="020B0604020202020204" pitchFamily="34" charset="0"/>
                <a:ea typeface="Times New Roman" panose="02020603050405020304" pitchFamily="18" charset="0"/>
              </a:rPr>
              <a:t>Microingredients</a:t>
            </a:r>
            <a:r>
              <a:rPr lang="en-US" dirty="0">
                <a:solidFill>
                  <a:srgbClr val="000000"/>
                </a:solidFill>
                <a:latin typeface="Arial" panose="020B0604020202020204" pitchFamily="34" charset="0"/>
                <a:ea typeface="Times New Roman" panose="02020603050405020304" pitchFamily="18" charset="0"/>
              </a:rPr>
              <a:t> </a:t>
            </a:r>
            <a:r>
              <a:rPr lang="en-US" sz="2800" dirty="0">
                <a:solidFill>
                  <a:srgbClr val="000000"/>
                </a:solidFill>
                <a:effectLst/>
                <a:latin typeface="Arial" panose="020B0604020202020204" pitchFamily="34" charset="0"/>
                <a:ea typeface="Times New Roman" panose="02020603050405020304" pitchFamily="18" charset="0"/>
              </a:rPr>
              <a:t>and </a:t>
            </a:r>
            <a:r>
              <a:rPr lang="en-US" sz="2800" u="sng" dirty="0">
                <a:solidFill>
                  <a:srgbClr val="000000"/>
                </a:solidFill>
                <a:effectLst/>
                <a:latin typeface="Arial" panose="020B0604020202020204" pitchFamily="34" charset="0"/>
                <a:ea typeface="Times New Roman" panose="02020603050405020304" pitchFamily="18" charset="0"/>
              </a:rPr>
              <a:t>soft stock </a:t>
            </a:r>
            <a:r>
              <a:rPr lang="en-US" sz="2800" dirty="0">
                <a:solidFill>
                  <a:srgbClr val="000000"/>
                </a:solidFill>
                <a:effectLst/>
                <a:latin typeface="Arial" panose="020B0604020202020204" pitchFamily="34" charset="0"/>
                <a:ea typeface="Times New Roman" panose="02020603050405020304" pitchFamily="18" charset="0"/>
              </a:rPr>
              <a:t>like DDGS, soybean meal, and wheat </a:t>
            </a:r>
            <a:r>
              <a:rPr lang="en-US" sz="2800" dirty="0" err="1">
                <a:solidFill>
                  <a:srgbClr val="000000"/>
                </a:solidFill>
                <a:effectLst/>
                <a:latin typeface="Arial" panose="020B0604020202020204" pitchFamily="34" charset="0"/>
                <a:ea typeface="Times New Roman" panose="02020603050405020304" pitchFamily="18" charset="0"/>
              </a:rPr>
              <a:t>middlings</a:t>
            </a:r>
            <a:endParaRPr lang="en-US" sz="2800" dirty="0">
              <a:solidFill>
                <a:srgbClr val="000000"/>
              </a:solidFill>
              <a:effectLst/>
              <a:latin typeface="Arial" panose="020B0604020202020204" pitchFamily="34" charset="0"/>
              <a:ea typeface="Times New Roman" panose="02020603050405020304" pitchFamily="18" charset="0"/>
            </a:endParaRPr>
          </a:p>
          <a:p>
            <a:pPr marL="514350" marR="0" lvl="0" indent="-514350">
              <a:lnSpc>
                <a:spcPct val="150000"/>
              </a:lnSpc>
              <a:spcBef>
                <a:spcPts val="0"/>
              </a:spcBef>
              <a:spcAft>
                <a:spcPts val="290"/>
              </a:spcAft>
              <a:buFont typeface="+mj-lt"/>
              <a:buAutoNum type="arabicPeriod"/>
              <a:tabLst>
                <a:tab pos="457200" algn="l"/>
              </a:tabLst>
            </a:pPr>
            <a:r>
              <a:rPr lang="en-US" sz="2800" u="sng" dirty="0">
                <a:solidFill>
                  <a:srgbClr val="000000"/>
                </a:solidFill>
                <a:effectLst/>
                <a:latin typeface="Arial" panose="020B0604020202020204" pitchFamily="34" charset="0"/>
                <a:ea typeface="Times New Roman" panose="02020603050405020304" pitchFamily="18" charset="0"/>
              </a:rPr>
              <a:t>Liquids</a:t>
            </a:r>
            <a:r>
              <a:rPr lang="en-US" sz="2800" dirty="0">
                <a:solidFill>
                  <a:srgbClr val="000000"/>
                </a:solidFill>
                <a:effectLst/>
                <a:latin typeface="Arial" panose="020B0604020202020204" pitchFamily="34" charset="0"/>
                <a:ea typeface="Times New Roman" panose="02020603050405020304" pitchFamily="18" charset="0"/>
              </a:rPr>
              <a:t>, such as liquid amino acids, liquid phytase, and fat sources. </a:t>
            </a:r>
            <a:endParaRPr lang="en-US" sz="2800" dirty="0">
              <a:solidFill>
                <a:srgbClr val="000000"/>
              </a:solidFill>
              <a:effectLst/>
              <a:latin typeface="Times New Roman" panose="02020603050405020304" pitchFamily="18" charset="0"/>
              <a:ea typeface="Times New Roman" panose="02020603050405020304" pitchFamily="18" charset="0"/>
            </a:endParaRPr>
          </a:p>
          <a:p>
            <a:pPr>
              <a:lnSpc>
                <a:spcPct val="150000"/>
              </a:lnSpc>
            </a:pPr>
            <a:endParaRPr lang="en-US" dirty="0"/>
          </a:p>
        </p:txBody>
      </p:sp>
    </p:spTree>
    <p:extLst>
      <p:ext uri="{BB962C8B-B14F-4D97-AF65-F5344CB8AC3E}">
        <p14:creationId xmlns:p14="http://schemas.microsoft.com/office/powerpoint/2010/main" val="6532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6D43-5A6A-C148-FF99-D444894B6B7C}"/>
              </a:ext>
            </a:extLst>
          </p:cNvPr>
          <p:cNvSpPr>
            <a:spLocks noGrp="1"/>
          </p:cNvSpPr>
          <p:nvPr>
            <p:ph type="title"/>
          </p:nvPr>
        </p:nvSpPr>
        <p:spPr/>
        <p:txBody>
          <a:bodyPr/>
          <a:lstStyle/>
          <a:p>
            <a:r>
              <a:rPr lang="en-US" dirty="0"/>
              <a:t>Step 3</a:t>
            </a:r>
          </a:p>
        </p:txBody>
      </p:sp>
      <p:sp>
        <p:nvSpPr>
          <p:cNvPr id="3" name="Content Placeholder 2">
            <a:extLst>
              <a:ext uri="{FF2B5EF4-FFF2-40B4-BE49-F238E27FC236}">
                <a16:creationId xmlns:a16="http://schemas.microsoft.com/office/drawing/2014/main" id="{0E183A8E-9E01-0338-AC98-5146E0919065}"/>
              </a:ext>
            </a:extLst>
          </p:cNvPr>
          <p:cNvSpPr>
            <a:spLocks noGrp="1"/>
          </p:cNvSpPr>
          <p:nvPr>
            <p:ph idx="1"/>
          </p:nvPr>
        </p:nvSpPr>
        <p:spPr>
          <a:xfrm>
            <a:off x="838200" y="1409350"/>
            <a:ext cx="10515600" cy="4767613"/>
          </a:xfrm>
        </p:spPr>
        <p:txBody>
          <a:bodyPr>
            <a:normAutofit/>
          </a:bodyPr>
          <a:lstStyle/>
          <a:p>
            <a:pPr marL="0" marR="0" lvl="0" indent="0">
              <a:lnSpc>
                <a:spcPct val="150000"/>
              </a:lnSpc>
              <a:spcBef>
                <a:spcPts val="0"/>
              </a:spcBef>
              <a:spcAft>
                <a:spcPts val="290"/>
              </a:spcAft>
              <a:buNone/>
              <a:tabLst>
                <a:tab pos="457200" algn="l"/>
              </a:tabLst>
            </a:pPr>
            <a:r>
              <a:rPr lang="en-US" sz="2800" dirty="0">
                <a:solidFill>
                  <a:srgbClr val="000000"/>
                </a:solidFill>
                <a:effectLst/>
                <a:latin typeface="Arial" panose="020B0604020202020204" pitchFamily="34" charset="0"/>
                <a:ea typeface="Times New Roman" panose="02020603050405020304" pitchFamily="18" charset="0"/>
              </a:rPr>
              <a:t>Grains are ground with a hammermill or roller mill and are batched into the mixer. Sometimes they are stored for a short time before being used, but usually only a few hours. This process is called </a:t>
            </a:r>
            <a:r>
              <a:rPr lang="en-US" sz="2800" u="sng" dirty="0">
                <a:solidFill>
                  <a:srgbClr val="000000"/>
                </a:solidFill>
                <a:effectLst/>
                <a:latin typeface="Arial" panose="020B0604020202020204" pitchFamily="34" charset="0"/>
                <a:ea typeface="Times New Roman" panose="02020603050405020304" pitchFamily="18" charset="0"/>
              </a:rPr>
              <a:t>grinding</a:t>
            </a:r>
            <a:r>
              <a:rPr lang="en-US" sz="2800" dirty="0">
                <a:solidFill>
                  <a:srgbClr val="000000"/>
                </a:solidFill>
                <a:effectLst/>
                <a:latin typeface="Arial" panose="020B0604020202020204" pitchFamily="34" charset="0"/>
                <a:ea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endParaRPr>
          </a:p>
          <a:p>
            <a:pPr>
              <a:lnSpc>
                <a:spcPct val="150000"/>
              </a:lnSpc>
            </a:pPr>
            <a:endParaRPr lang="en-US" dirty="0"/>
          </a:p>
        </p:txBody>
      </p:sp>
      <p:pic>
        <p:nvPicPr>
          <p:cNvPr id="4" name="Picture 2" descr="http://www.feedmachinery.com/glossary/images/hammermill_1.jpg">
            <a:extLst>
              <a:ext uri="{FF2B5EF4-FFF2-40B4-BE49-F238E27FC236}">
                <a16:creationId xmlns:a16="http://schemas.microsoft.com/office/drawing/2014/main" id="{3B222476-AF0B-0D66-74EC-AE030BB9D63C}"/>
              </a:ext>
            </a:extLst>
          </p:cNvPr>
          <p:cNvPicPr>
            <a:picLocks noChangeAspect="1" noChangeArrowheads="1"/>
          </p:cNvPicPr>
          <p:nvPr/>
        </p:nvPicPr>
        <p:blipFill>
          <a:blip r:embed="rId2" cstate="print"/>
          <a:srcRect/>
          <a:stretch>
            <a:fillRect/>
          </a:stretch>
        </p:blipFill>
        <p:spPr bwMode="auto">
          <a:xfrm>
            <a:off x="6096000" y="3429001"/>
            <a:ext cx="2321086" cy="3222579"/>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2" descr="http://www.feedmachinery.com/glossary/images/roller_mill.gif">
            <a:extLst>
              <a:ext uri="{FF2B5EF4-FFF2-40B4-BE49-F238E27FC236}">
                <a16:creationId xmlns:a16="http://schemas.microsoft.com/office/drawing/2014/main" id="{69F70AD9-A531-F3A2-2400-AD35CB6344D9}"/>
              </a:ext>
            </a:extLst>
          </p:cNvPr>
          <p:cNvPicPr>
            <a:picLocks noChangeAspect="1" noChangeArrowheads="1"/>
          </p:cNvPicPr>
          <p:nvPr/>
        </p:nvPicPr>
        <p:blipFill>
          <a:blip r:embed="rId3" cstate="print"/>
          <a:srcRect/>
          <a:stretch>
            <a:fillRect/>
          </a:stretch>
        </p:blipFill>
        <p:spPr bwMode="auto">
          <a:xfrm>
            <a:off x="9093437" y="3429000"/>
            <a:ext cx="2045290" cy="322257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376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407C-6529-4508-3821-96AB67A5F80F}"/>
              </a:ext>
            </a:extLst>
          </p:cNvPr>
          <p:cNvSpPr>
            <a:spLocks noGrp="1"/>
          </p:cNvSpPr>
          <p:nvPr>
            <p:ph type="title"/>
          </p:nvPr>
        </p:nvSpPr>
        <p:spPr/>
        <p:txBody>
          <a:bodyPr/>
          <a:lstStyle/>
          <a:p>
            <a:r>
              <a:rPr lang="en-US" dirty="0"/>
              <a:t>Step 4</a:t>
            </a:r>
          </a:p>
        </p:txBody>
      </p:sp>
      <p:sp>
        <p:nvSpPr>
          <p:cNvPr id="3" name="Content Placeholder 2">
            <a:extLst>
              <a:ext uri="{FF2B5EF4-FFF2-40B4-BE49-F238E27FC236}">
                <a16:creationId xmlns:a16="http://schemas.microsoft.com/office/drawing/2014/main" id="{918AADB4-21FF-DC2E-A5C9-AE758605EE96}"/>
              </a:ext>
            </a:extLst>
          </p:cNvPr>
          <p:cNvSpPr>
            <a:spLocks noGrp="1"/>
          </p:cNvSpPr>
          <p:nvPr>
            <p:ph idx="1"/>
          </p:nvPr>
        </p:nvSpPr>
        <p:spPr>
          <a:xfrm>
            <a:off x="838200" y="1518407"/>
            <a:ext cx="10515600" cy="4974468"/>
          </a:xfrm>
        </p:spPr>
        <p:txBody>
          <a:bodyPr>
            <a:normAutofit fontScale="77500" lnSpcReduction="20000"/>
          </a:bodyPr>
          <a:lstStyle/>
          <a:p>
            <a:pPr marL="0" marR="0" lvl="0" indent="0">
              <a:lnSpc>
                <a:spcPct val="160000"/>
              </a:lnSpc>
              <a:spcBef>
                <a:spcPts val="0"/>
              </a:spcBef>
              <a:spcAft>
                <a:spcPts val="290"/>
              </a:spcAft>
              <a:buNone/>
              <a:tabLst>
                <a:tab pos="457200" algn="l"/>
              </a:tabLst>
            </a:pPr>
            <a:r>
              <a:rPr lang="en-US" sz="2800" dirty="0">
                <a:solidFill>
                  <a:srgbClr val="000000"/>
                </a:solidFill>
                <a:effectLst/>
                <a:latin typeface="Arial" panose="020B0604020202020204" pitchFamily="34" charset="0"/>
                <a:ea typeface="Times New Roman" panose="02020603050405020304" pitchFamily="18" charset="0"/>
              </a:rPr>
              <a:t>Meanwhile, soft stock, </a:t>
            </a:r>
            <a:r>
              <a:rPr lang="en-US" sz="2800" dirty="0" err="1">
                <a:solidFill>
                  <a:srgbClr val="000000"/>
                </a:solidFill>
                <a:effectLst/>
                <a:latin typeface="Arial" panose="020B0604020202020204" pitchFamily="34" charset="0"/>
                <a:ea typeface="Times New Roman" panose="02020603050405020304" pitchFamily="18" charset="0"/>
              </a:rPr>
              <a:t>microingredients</a:t>
            </a:r>
            <a:r>
              <a:rPr lang="en-US" sz="2800" dirty="0">
                <a:solidFill>
                  <a:srgbClr val="000000"/>
                </a:solidFill>
                <a:effectLst/>
                <a:latin typeface="Arial" panose="020B0604020202020204" pitchFamily="34" charset="0"/>
                <a:ea typeface="Times New Roman" panose="02020603050405020304" pitchFamily="18" charset="0"/>
              </a:rPr>
              <a:t>, and liquids are received and </a:t>
            </a:r>
            <a:r>
              <a:rPr lang="en-US" sz="2800" u="sng" dirty="0">
                <a:solidFill>
                  <a:srgbClr val="000000"/>
                </a:solidFill>
                <a:effectLst/>
                <a:latin typeface="Arial" panose="020B0604020202020204" pitchFamily="34" charset="0"/>
                <a:ea typeface="Times New Roman" panose="02020603050405020304" pitchFamily="18" charset="0"/>
              </a:rPr>
              <a:t>stored</a:t>
            </a:r>
            <a:r>
              <a:rPr lang="en-US" sz="2800" dirty="0">
                <a:solidFill>
                  <a:srgbClr val="000000"/>
                </a:solidFill>
                <a:effectLst/>
                <a:latin typeface="Arial" panose="020B0604020202020204" pitchFamily="34" charset="0"/>
                <a:ea typeface="Times New Roman" panose="02020603050405020304" pitchFamily="18" charset="0"/>
              </a:rPr>
              <a:t> before they are batched into the mixer. </a:t>
            </a:r>
          </a:p>
          <a:p>
            <a:pPr marL="0" marR="0" lvl="0" indent="0">
              <a:lnSpc>
                <a:spcPct val="160000"/>
              </a:lnSpc>
              <a:spcBef>
                <a:spcPts val="0"/>
              </a:spcBef>
              <a:spcAft>
                <a:spcPts val="290"/>
              </a:spcAft>
              <a:buNone/>
              <a:tabLst>
                <a:tab pos="457200" algn="l"/>
              </a:tabLst>
            </a:pPr>
            <a:endParaRPr lang="en-US" dirty="0">
              <a:solidFill>
                <a:srgbClr val="000000"/>
              </a:solidFill>
              <a:latin typeface="Arial" panose="020B0604020202020204" pitchFamily="34" charset="0"/>
              <a:ea typeface="Times New Roman" panose="02020603050405020304" pitchFamily="18" charset="0"/>
            </a:endParaRPr>
          </a:p>
          <a:p>
            <a:pPr>
              <a:lnSpc>
                <a:spcPct val="160000"/>
              </a:lnSpc>
              <a:spcBef>
                <a:spcPts val="0"/>
              </a:spcBef>
              <a:spcAft>
                <a:spcPts val="290"/>
              </a:spcAft>
              <a:tabLst>
                <a:tab pos="457200" algn="l"/>
              </a:tabLst>
            </a:pPr>
            <a:r>
              <a:rPr lang="en-US" sz="2800" dirty="0" err="1">
                <a:solidFill>
                  <a:srgbClr val="000000"/>
                </a:solidFill>
                <a:effectLst/>
                <a:latin typeface="Arial" panose="020B0604020202020204" pitchFamily="34" charset="0"/>
                <a:ea typeface="Times New Roman" panose="02020603050405020304" pitchFamily="18" charset="0"/>
              </a:rPr>
              <a:t>Microingredients</a:t>
            </a:r>
            <a:r>
              <a:rPr lang="en-US" sz="2800" dirty="0">
                <a:solidFill>
                  <a:srgbClr val="000000"/>
                </a:solidFill>
                <a:effectLst/>
                <a:latin typeface="Arial" panose="020B0604020202020204" pitchFamily="34" charset="0"/>
                <a:ea typeface="Times New Roman" panose="02020603050405020304" pitchFamily="18" charset="0"/>
              </a:rPr>
              <a:t> are </a:t>
            </a:r>
            <a:r>
              <a:rPr lang="en-US" sz="2800" u="sng" dirty="0">
                <a:solidFill>
                  <a:srgbClr val="000000"/>
                </a:solidFill>
                <a:effectLst/>
                <a:latin typeface="Arial" panose="020B0604020202020204" pitchFamily="34" charset="0"/>
                <a:ea typeface="Times New Roman" panose="02020603050405020304" pitchFamily="18" charset="0"/>
              </a:rPr>
              <a:t>stored</a:t>
            </a:r>
            <a:r>
              <a:rPr lang="en-US" sz="2800" dirty="0">
                <a:solidFill>
                  <a:srgbClr val="000000"/>
                </a:solidFill>
                <a:effectLst/>
                <a:latin typeface="Arial" panose="020B0604020202020204" pitchFamily="34" charset="0"/>
                <a:ea typeface="Times New Roman" panose="02020603050405020304" pitchFamily="18" charset="0"/>
              </a:rPr>
              <a:t> in the warehouse as bags or totes and then added to the mixer by hand or through the use of a set of small bins called a </a:t>
            </a:r>
            <a:r>
              <a:rPr lang="en-US" sz="2800" dirty="0" err="1">
                <a:solidFill>
                  <a:srgbClr val="000000"/>
                </a:solidFill>
                <a:effectLst/>
                <a:latin typeface="Arial" panose="020B0604020202020204" pitchFamily="34" charset="0"/>
                <a:ea typeface="Times New Roman" panose="02020603050405020304" pitchFamily="18" charset="0"/>
              </a:rPr>
              <a:t>microtable</a:t>
            </a:r>
            <a:r>
              <a:rPr lang="en-US" sz="2800" dirty="0">
                <a:solidFill>
                  <a:srgbClr val="000000"/>
                </a:solidFill>
                <a:effectLst/>
                <a:latin typeface="Arial" panose="020B0604020202020204" pitchFamily="34" charset="0"/>
                <a:ea typeface="Times New Roman" panose="02020603050405020304" pitchFamily="18" charset="0"/>
              </a:rPr>
              <a:t>. </a:t>
            </a:r>
          </a:p>
          <a:p>
            <a:pPr lvl="1">
              <a:lnSpc>
                <a:spcPct val="160000"/>
              </a:lnSpc>
              <a:spcBef>
                <a:spcPts val="0"/>
              </a:spcBef>
              <a:spcAft>
                <a:spcPts val="290"/>
              </a:spcAft>
              <a:tabLst>
                <a:tab pos="457200" algn="l"/>
              </a:tabLst>
            </a:pPr>
            <a:r>
              <a:rPr lang="en-US" dirty="0">
                <a:solidFill>
                  <a:srgbClr val="000000"/>
                </a:solidFill>
                <a:effectLst/>
                <a:latin typeface="Arial" panose="020B0604020202020204" pitchFamily="34" charset="0"/>
                <a:ea typeface="Times New Roman" panose="02020603050405020304" pitchFamily="18" charset="0"/>
              </a:rPr>
              <a:t>Soft stock are usually </a:t>
            </a:r>
            <a:r>
              <a:rPr lang="en-US" u="sng" dirty="0">
                <a:solidFill>
                  <a:srgbClr val="000000"/>
                </a:solidFill>
                <a:effectLst/>
                <a:latin typeface="Arial" panose="020B0604020202020204" pitchFamily="34" charset="0"/>
                <a:ea typeface="Times New Roman" panose="02020603050405020304" pitchFamily="18" charset="0"/>
              </a:rPr>
              <a:t>stored</a:t>
            </a:r>
            <a:r>
              <a:rPr lang="en-US" dirty="0">
                <a:solidFill>
                  <a:srgbClr val="000000"/>
                </a:solidFill>
                <a:effectLst/>
                <a:latin typeface="Arial" panose="020B0604020202020204" pitchFamily="34" charset="0"/>
                <a:ea typeface="Times New Roman" panose="02020603050405020304" pitchFamily="18" charset="0"/>
              </a:rPr>
              <a:t> in bulk bins or totes. </a:t>
            </a:r>
          </a:p>
          <a:p>
            <a:pPr>
              <a:lnSpc>
                <a:spcPct val="160000"/>
              </a:lnSpc>
              <a:spcBef>
                <a:spcPts val="0"/>
              </a:spcBef>
              <a:spcAft>
                <a:spcPts val="290"/>
              </a:spcAft>
              <a:tabLst>
                <a:tab pos="457200" algn="l"/>
              </a:tabLst>
            </a:pPr>
            <a:endParaRPr lang="en-US" dirty="0">
              <a:solidFill>
                <a:srgbClr val="000000"/>
              </a:solidFill>
              <a:latin typeface="Arial" panose="020B0604020202020204" pitchFamily="34" charset="0"/>
              <a:ea typeface="Times New Roman" panose="02020603050405020304" pitchFamily="18" charset="0"/>
            </a:endParaRPr>
          </a:p>
          <a:p>
            <a:pPr>
              <a:lnSpc>
                <a:spcPct val="160000"/>
              </a:lnSpc>
              <a:spcBef>
                <a:spcPts val="0"/>
              </a:spcBef>
              <a:spcAft>
                <a:spcPts val="290"/>
              </a:spcAft>
              <a:tabLst>
                <a:tab pos="457200" algn="l"/>
              </a:tabLst>
            </a:pPr>
            <a:r>
              <a:rPr lang="en-US" sz="2800" dirty="0">
                <a:solidFill>
                  <a:srgbClr val="000000"/>
                </a:solidFill>
                <a:effectLst/>
                <a:latin typeface="Arial" panose="020B0604020202020204" pitchFamily="34" charset="0"/>
                <a:ea typeface="Times New Roman" panose="02020603050405020304" pitchFamily="18" charset="0"/>
              </a:rPr>
              <a:t>Liquids are </a:t>
            </a:r>
            <a:r>
              <a:rPr lang="en-US" sz="2800" u="sng" dirty="0">
                <a:solidFill>
                  <a:srgbClr val="000000"/>
                </a:solidFill>
                <a:effectLst/>
                <a:latin typeface="Arial" panose="020B0604020202020204" pitchFamily="34" charset="0"/>
                <a:ea typeface="Times New Roman" panose="02020603050405020304" pitchFamily="18" charset="0"/>
              </a:rPr>
              <a:t>stored</a:t>
            </a:r>
            <a:r>
              <a:rPr lang="en-US" sz="2800" dirty="0">
                <a:solidFill>
                  <a:srgbClr val="000000"/>
                </a:solidFill>
                <a:effectLst/>
                <a:latin typeface="Arial" panose="020B0604020202020204" pitchFamily="34" charset="0"/>
                <a:ea typeface="Times New Roman" panose="02020603050405020304" pitchFamily="18" charset="0"/>
              </a:rPr>
              <a:t> in tanks that may be heated depending upon the ingredient.</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335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507C-3222-C5E3-340B-334CD6D107FB}"/>
              </a:ext>
            </a:extLst>
          </p:cNvPr>
          <p:cNvSpPr>
            <a:spLocks noGrp="1"/>
          </p:cNvSpPr>
          <p:nvPr>
            <p:ph type="title"/>
          </p:nvPr>
        </p:nvSpPr>
        <p:spPr/>
        <p:txBody>
          <a:bodyPr/>
          <a:lstStyle/>
          <a:p>
            <a:r>
              <a:rPr lang="en-US" dirty="0"/>
              <a:t>Storage </a:t>
            </a:r>
          </a:p>
        </p:txBody>
      </p:sp>
      <p:pic>
        <p:nvPicPr>
          <p:cNvPr id="4" name="Picture 2" descr="L:\FDA NIH Grant\Redone Images\Cassie Photos\photo(3).JPG">
            <a:extLst>
              <a:ext uri="{FF2B5EF4-FFF2-40B4-BE49-F238E27FC236}">
                <a16:creationId xmlns:a16="http://schemas.microsoft.com/office/drawing/2014/main" id="{9BF70DE3-AB19-33AD-4E2C-4375EDDAB4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6" t="9736" r="17778"/>
          <a:stretch/>
        </p:blipFill>
        <p:spPr bwMode="auto">
          <a:xfrm>
            <a:off x="1349829" y="1399996"/>
            <a:ext cx="2628900" cy="232136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6" descr="FEED MILL 0043.jpg" title="Batching – Microsystems">
            <a:extLst>
              <a:ext uri="{FF2B5EF4-FFF2-40B4-BE49-F238E27FC236}">
                <a16:creationId xmlns:a16="http://schemas.microsoft.com/office/drawing/2014/main" id="{038D6571-F496-15A1-DCB2-7799C7AA004C}"/>
              </a:ext>
            </a:extLst>
          </p:cNvPr>
          <p:cNvPicPr>
            <a:picLocks noChangeAspect="1"/>
          </p:cNvPicPr>
          <p:nvPr/>
        </p:nvPicPr>
        <p:blipFill>
          <a:blip r:embed="rId3" cstate="print"/>
          <a:srcRect b="9164"/>
          <a:stretch>
            <a:fillRect/>
          </a:stretch>
        </p:blipFill>
        <p:spPr>
          <a:xfrm>
            <a:off x="6579706" y="1311165"/>
            <a:ext cx="3944782" cy="2379884"/>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1" descr="C:\Users\Charles\Pictures\My Pictures\Case MO\100_1022.JPG">
            <a:extLst>
              <a:ext uri="{FF2B5EF4-FFF2-40B4-BE49-F238E27FC236}">
                <a16:creationId xmlns:a16="http://schemas.microsoft.com/office/drawing/2014/main" id="{E1823249-32EB-89B2-A356-04B54D810B51}"/>
              </a:ext>
            </a:extLst>
          </p:cNvPr>
          <p:cNvPicPr>
            <a:picLocks noChangeAspect="1" noChangeArrowheads="1"/>
          </p:cNvPicPr>
          <p:nvPr/>
        </p:nvPicPr>
        <p:blipFill>
          <a:blip r:embed="rId4" cstate="print">
            <a:lum bright="20000"/>
          </a:blip>
          <a:srcRect/>
          <a:stretch>
            <a:fillRect/>
          </a:stretch>
        </p:blipFill>
        <p:spPr bwMode="auto">
          <a:xfrm>
            <a:off x="4059856" y="3825986"/>
            <a:ext cx="3274132" cy="2455599"/>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1C1B824E-6011-C942-678A-985CF4BDA1AB}"/>
              </a:ext>
            </a:extLst>
          </p:cNvPr>
          <p:cNvSpPr txBox="1"/>
          <p:nvPr/>
        </p:nvSpPr>
        <p:spPr>
          <a:xfrm>
            <a:off x="4796076" y="6328474"/>
            <a:ext cx="1783630" cy="369332"/>
          </a:xfrm>
          <a:prstGeom prst="rect">
            <a:avLst/>
          </a:prstGeom>
          <a:noFill/>
        </p:spPr>
        <p:txBody>
          <a:bodyPr wrap="none" rtlCol="0">
            <a:spAutoFit/>
          </a:bodyPr>
          <a:lstStyle/>
          <a:p>
            <a:r>
              <a:rPr lang="en-US" dirty="0" err="1"/>
              <a:t>Microingredients</a:t>
            </a:r>
            <a:endParaRPr lang="en-US" dirty="0"/>
          </a:p>
        </p:txBody>
      </p:sp>
      <p:sp>
        <p:nvSpPr>
          <p:cNvPr id="8" name="TextBox 7">
            <a:extLst>
              <a:ext uri="{FF2B5EF4-FFF2-40B4-BE49-F238E27FC236}">
                <a16:creationId xmlns:a16="http://schemas.microsoft.com/office/drawing/2014/main" id="{93B818E4-0EDA-8A86-0D2E-C7784BDF71DD}"/>
              </a:ext>
            </a:extLst>
          </p:cNvPr>
          <p:cNvSpPr txBox="1"/>
          <p:nvPr/>
        </p:nvSpPr>
        <p:spPr>
          <a:xfrm>
            <a:off x="1969963" y="3725667"/>
            <a:ext cx="1116972" cy="369332"/>
          </a:xfrm>
          <a:prstGeom prst="rect">
            <a:avLst/>
          </a:prstGeom>
          <a:noFill/>
        </p:spPr>
        <p:txBody>
          <a:bodyPr wrap="none" rtlCol="0">
            <a:spAutoFit/>
          </a:bodyPr>
          <a:lstStyle/>
          <a:p>
            <a:r>
              <a:rPr lang="en-US" dirty="0"/>
              <a:t>Soft Stock</a:t>
            </a:r>
          </a:p>
        </p:txBody>
      </p:sp>
      <p:sp>
        <p:nvSpPr>
          <p:cNvPr id="9" name="TextBox 8">
            <a:extLst>
              <a:ext uri="{FF2B5EF4-FFF2-40B4-BE49-F238E27FC236}">
                <a16:creationId xmlns:a16="http://schemas.microsoft.com/office/drawing/2014/main" id="{FB7AE8D7-D288-99C6-DC90-5B4DCAB31384}"/>
              </a:ext>
            </a:extLst>
          </p:cNvPr>
          <p:cNvSpPr txBox="1"/>
          <p:nvPr/>
        </p:nvSpPr>
        <p:spPr>
          <a:xfrm>
            <a:off x="8261566" y="3691049"/>
            <a:ext cx="843501" cy="369332"/>
          </a:xfrm>
          <a:prstGeom prst="rect">
            <a:avLst/>
          </a:prstGeom>
          <a:noFill/>
        </p:spPr>
        <p:txBody>
          <a:bodyPr wrap="none" rtlCol="0">
            <a:spAutoFit/>
          </a:bodyPr>
          <a:lstStyle/>
          <a:p>
            <a:r>
              <a:rPr lang="en-US" dirty="0"/>
              <a:t>Liquids</a:t>
            </a:r>
          </a:p>
        </p:txBody>
      </p:sp>
    </p:spTree>
    <p:extLst>
      <p:ext uri="{BB962C8B-B14F-4D97-AF65-F5344CB8AC3E}">
        <p14:creationId xmlns:p14="http://schemas.microsoft.com/office/powerpoint/2010/main" val="141376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080A1-A23A-4A2E-DF98-7ADEC91915FB}"/>
              </a:ext>
            </a:extLst>
          </p:cNvPr>
          <p:cNvSpPr>
            <a:spLocks noGrp="1"/>
          </p:cNvSpPr>
          <p:nvPr>
            <p:ph type="title"/>
          </p:nvPr>
        </p:nvSpPr>
        <p:spPr/>
        <p:txBody>
          <a:bodyPr/>
          <a:lstStyle/>
          <a:p>
            <a:r>
              <a:rPr lang="en-US" dirty="0"/>
              <a:t>Step 5</a:t>
            </a:r>
          </a:p>
        </p:txBody>
      </p:sp>
      <p:sp>
        <p:nvSpPr>
          <p:cNvPr id="3" name="Content Placeholder 2">
            <a:extLst>
              <a:ext uri="{FF2B5EF4-FFF2-40B4-BE49-F238E27FC236}">
                <a16:creationId xmlns:a16="http://schemas.microsoft.com/office/drawing/2014/main" id="{F361B109-5327-325C-E87C-81A2BBFCB9E1}"/>
              </a:ext>
            </a:extLst>
          </p:cNvPr>
          <p:cNvSpPr>
            <a:spLocks noGrp="1"/>
          </p:cNvSpPr>
          <p:nvPr>
            <p:ph idx="1"/>
          </p:nvPr>
        </p:nvSpPr>
        <p:spPr/>
        <p:txBody>
          <a:bodyPr/>
          <a:lstStyle/>
          <a:p>
            <a:pPr>
              <a:lnSpc>
                <a:spcPct val="150000"/>
              </a:lnSpc>
              <a:spcBef>
                <a:spcPts val="0"/>
              </a:spcBef>
              <a:spcAft>
                <a:spcPts val="290"/>
              </a:spcAft>
              <a:tabLst>
                <a:tab pos="457200" algn="l"/>
              </a:tabLst>
            </a:pPr>
            <a:r>
              <a:rPr lang="en-US" sz="2800" dirty="0">
                <a:solidFill>
                  <a:srgbClr val="000000"/>
                </a:solidFill>
                <a:effectLst/>
                <a:latin typeface="Arial" panose="020B0604020202020204" pitchFamily="34" charset="0"/>
                <a:ea typeface="Times New Roman" panose="02020603050405020304" pitchFamily="18" charset="0"/>
              </a:rPr>
              <a:t>Feeds are </a:t>
            </a:r>
            <a:r>
              <a:rPr lang="en-US" sz="2800" u="sng" dirty="0">
                <a:solidFill>
                  <a:srgbClr val="000000"/>
                </a:solidFill>
                <a:effectLst/>
                <a:latin typeface="Arial" panose="020B0604020202020204" pitchFamily="34" charset="0"/>
                <a:ea typeface="Times New Roman" panose="02020603050405020304" pitchFamily="18" charset="0"/>
              </a:rPr>
              <a:t>mixed</a:t>
            </a:r>
            <a:r>
              <a:rPr lang="en-US" sz="2800" dirty="0">
                <a:solidFill>
                  <a:srgbClr val="000000"/>
                </a:solidFill>
                <a:effectLst/>
                <a:latin typeface="Arial" panose="020B0604020202020204" pitchFamily="34" charset="0"/>
                <a:ea typeface="Times New Roman" panose="02020603050405020304" pitchFamily="18" charset="0"/>
              </a:rPr>
              <a:t> for a set amount of time depending upon the types of ingredients and size and type of mixer.</a:t>
            </a:r>
          </a:p>
          <a:p>
            <a:pPr>
              <a:lnSpc>
                <a:spcPct val="150000"/>
              </a:lnSpc>
              <a:spcBef>
                <a:spcPts val="0"/>
              </a:spcBef>
              <a:spcAft>
                <a:spcPts val="290"/>
              </a:spcAft>
              <a:tabLst>
                <a:tab pos="457200" algn="l"/>
              </a:tabLst>
            </a:pPr>
            <a:r>
              <a:rPr lang="en-US" sz="2800" dirty="0">
                <a:solidFill>
                  <a:srgbClr val="000000"/>
                </a:solidFill>
                <a:effectLst/>
                <a:latin typeface="Arial" panose="020B0604020202020204" pitchFamily="34" charset="0"/>
                <a:ea typeface="Times New Roman" panose="02020603050405020304" pitchFamily="18" charset="0"/>
              </a:rPr>
              <a:t>After mixing, feeds in mash form are sent to final feed bins.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0" marR="0" lvl="0" indent="0">
              <a:lnSpc>
                <a:spcPct val="150000"/>
              </a:lnSpc>
              <a:spcBef>
                <a:spcPts val="0"/>
              </a:spcBef>
              <a:spcAft>
                <a:spcPts val="290"/>
              </a:spcAft>
              <a:buNone/>
              <a:tabLst>
                <a:tab pos="457200" algn="l"/>
              </a:tabLst>
            </a:pPr>
            <a:endParaRPr lang="en-US" sz="2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pic>
        <p:nvPicPr>
          <p:cNvPr id="4" name="Picture 2" descr="tmp021">
            <a:extLst>
              <a:ext uri="{FF2B5EF4-FFF2-40B4-BE49-F238E27FC236}">
                <a16:creationId xmlns:a16="http://schemas.microsoft.com/office/drawing/2014/main" id="{5D904411-659D-84A9-50FF-BF1A06C35F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8577" y="3910998"/>
            <a:ext cx="3332782" cy="247934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Hayes &amp; Stolz Counterpoise">
            <a:hlinkClick r:id="" action="ppaction://media"/>
            <a:extLst>
              <a:ext uri="{FF2B5EF4-FFF2-40B4-BE49-F238E27FC236}">
                <a16:creationId xmlns:a16="http://schemas.microsoft.com/office/drawing/2014/main" id="{9423C425-8793-34E4-B0AA-E3077716F87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024387" y="4147024"/>
            <a:ext cx="2676148" cy="2007287"/>
          </a:xfrm>
          <a:prstGeom prst="rect">
            <a:avLst/>
          </a:prstGeom>
        </p:spPr>
      </p:pic>
    </p:spTree>
    <p:extLst>
      <p:ext uri="{BB962C8B-B14F-4D97-AF65-F5344CB8AC3E}">
        <p14:creationId xmlns:p14="http://schemas.microsoft.com/office/powerpoint/2010/main" val="27256155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FC265-6B8E-CA9C-B48D-0198B02A5D88}"/>
              </a:ext>
            </a:extLst>
          </p:cNvPr>
          <p:cNvSpPr>
            <a:spLocks noGrp="1"/>
          </p:cNvSpPr>
          <p:nvPr>
            <p:ph type="title"/>
          </p:nvPr>
        </p:nvSpPr>
        <p:spPr/>
        <p:txBody>
          <a:bodyPr/>
          <a:lstStyle/>
          <a:p>
            <a:r>
              <a:rPr lang="en-US" dirty="0"/>
              <a:t>Step 6</a:t>
            </a:r>
          </a:p>
        </p:txBody>
      </p:sp>
      <p:sp>
        <p:nvSpPr>
          <p:cNvPr id="3" name="Content Placeholder 2">
            <a:extLst>
              <a:ext uri="{FF2B5EF4-FFF2-40B4-BE49-F238E27FC236}">
                <a16:creationId xmlns:a16="http://schemas.microsoft.com/office/drawing/2014/main" id="{7A4873DD-67AC-7F89-222B-EA51343D4CD4}"/>
              </a:ext>
            </a:extLst>
          </p:cNvPr>
          <p:cNvSpPr>
            <a:spLocks noGrp="1"/>
          </p:cNvSpPr>
          <p:nvPr>
            <p:ph idx="1"/>
          </p:nvPr>
        </p:nvSpPr>
        <p:spPr/>
        <p:txBody>
          <a:bodyPr/>
          <a:lstStyle/>
          <a:p>
            <a:pPr marL="0" marR="0" lvl="0" indent="0">
              <a:spcBef>
                <a:spcPts val="0"/>
              </a:spcBef>
              <a:spcAft>
                <a:spcPts val="290"/>
              </a:spcAft>
              <a:buNone/>
              <a:tabLst>
                <a:tab pos="457200" algn="l"/>
              </a:tabLst>
            </a:pPr>
            <a:r>
              <a:rPr lang="en-US" sz="2800" dirty="0">
                <a:solidFill>
                  <a:srgbClr val="000000"/>
                </a:solidFill>
                <a:effectLst/>
                <a:latin typeface="Arial" panose="020B0604020202020204" pitchFamily="34" charset="0"/>
                <a:ea typeface="Times New Roman" panose="02020603050405020304" pitchFamily="18" charset="0"/>
              </a:rPr>
              <a:t>Depending on the mill, some diets may be pelleted and cooled prior to load out. </a:t>
            </a:r>
            <a:endParaRPr lang="en-US" sz="2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pic>
        <p:nvPicPr>
          <p:cNvPr id="4" name="Picture 3" descr="P1010019">
            <a:extLst>
              <a:ext uri="{FF2B5EF4-FFF2-40B4-BE49-F238E27FC236}">
                <a16:creationId xmlns:a16="http://schemas.microsoft.com/office/drawing/2014/main" id="{805392B5-284D-40BB-9B57-B0359F88C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93" y="3248980"/>
            <a:ext cx="3619185" cy="2714389"/>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3" descr="http://ag.sfasu.edu/UserFiles/Image/Broiler/pellet%20dye.jpg">
            <a:extLst>
              <a:ext uri="{FF2B5EF4-FFF2-40B4-BE49-F238E27FC236}">
                <a16:creationId xmlns:a16="http://schemas.microsoft.com/office/drawing/2014/main" id="{A3B2FD63-3739-5E5A-2F71-08877BA753C7}"/>
              </a:ext>
            </a:extLst>
          </p:cNvPr>
          <p:cNvPicPr>
            <a:picLocks noChangeAspect="1" noChangeArrowheads="1"/>
          </p:cNvPicPr>
          <p:nvPr/>
        </p:nvPicPr>
        <p:blipFill>
          <a:blip r:embed="rId3" cstate="print"/>
          <a:srcRect/>
          <a:stretch>
            <a:fillRect/>
          </a:stretch>
        </p:blipFill>
        <p:spPr bwMode="auto">
          <a:xfrm>
            <a:off x="7420273" y="3596523"/>
            <a:ext cx="2692400" cy="201930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6997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432</Words>
  <Application>Microsoft Office PowerPoint</Application>
  <PresentationFormat>Widescreen</PresentationFormat>
  <Paragraphs>43</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Feed Manufacturing</vt:lpstr>
      <vt:lpstr>Cereal Feed Mill</vt:lpstr>
      <vt:lpstr>Step 1</vt:lpstr>
      <vt:lpstr>Step 2</vt:lpstr>
      <vt:lpstr>Step 3</vt:lpstr>
      <vt:lpstr>Step 4</vt:lpstr>
      <vt:lpstr>Storage </vt:lpstr>
      <vt:lpstr>Step 5</vt:lpstr>
      <vt:lpstr>Step 6</vt:lpstr>
      <vt:lpstr>Step 7</vt:lpstr>
      <vt:lpstr>Step 8: Load Out</vt:lpstr>
      <vt:lpstr>Feed Production Flow Chart</vt:lpstr>
      <vt:lpstr>Grinding Type by Species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 Production</dc:title>
  <dc:creator>KaCee James</dc:creator>
  <cp:lastModifiedBy>KaCee James</cp:lastModifiedBy>
  <cp:revision>3</cp:revision>
  <dcterms:created xsi:type="dcterms:W3CDTF">2023-03-24T13:19:18Z</dcterms:created>
  <dcterms:modified xsi:type="dcterms:W3CDTF">2024-11-08T16:51:08Z</dcterms:modified>
</cp:coreProperties>
</file>